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F45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B678B-967D-430E-8B9B-07CA4FD33D36}" type="datetimeFigureOut">
              <a:rPr lang="en-US" smtClean="0"/>
              <a:t>9/16/2012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3EBF2-B248-4783-83AD-D9DE96B478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B678B-967D-430E-8B9B-07CA4FD33D36}" type="datetimeFigureOut">
              <a:rPr lang="en-US" smtClean="0"/>
              <a:t>9/16/2012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3EBF2-B248-4783-83AD-D9DE96B478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B678B-967D-430E-8B9B-07CA4FD33D36}" type="datetimeFigureOut">
              <a:rPr lang="en-US" smtClean="0"/>
              <a:t>9/16/2012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3EBF2-B248-4783-83AD-D9DE96B478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B678B-967D-430E-8B9B-07CA4FD33D36}" type="datetimeFigureOut">
              <a:rPr lang="en-US" smtClean="0"/>
              <a:t>9/16/2012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3EBF2-B248-4783-83AD-D9DE96B478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B678B-967D-430E-8B9B-07CA4FD33D36}" type="datetimeFigureOut">
              <a:rPr lang="en-US" smtClean="0"/>
              <a:t>9/16/2012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3EBF2-B248-4783-83AD-D9DE96B478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B678B-967D-430E-8B9B-07CA4FD33D36}" type="datetimeFigureOut">
              <a:rPr lang="en-US" smtClean="0"/>
              <a:t>9/16/2012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3EBF2-B248-4783-83AD-D9DE96B478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B678B-967D-430E-8B9B-07CA4FD33D36}" type="datetimeFigureOut">
              <a:rPr lang="en-US" smtClean="0"/>
              <a:t>9/16/2012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3EBF2-B248-4783-83AD-D9DE96B478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B678B-967D-430E-8B9B-07CA4FD33D36}" type="datetimeFigureOut">
              <a:rPr lang="en-US" smtClean="0"/>
              <a:t>9/16/2012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3EBF2-B248-4783-83AD-D9DE96B478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B678B-967D-430E-8B9B-07CA4FD33D36}" type="datetimeFigureOut">
              <a:rPr lang="en-US" smtClean="0"/>
              <a:t>9/16/2012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3EBF2-B248-4783-83AD-D9DE96B478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B678B-967D-430E-8B9B-07CA4FD33D36}" type="datetimeFigureOut">
              <a:rPr lang="en-US" smtClean="0"/>
              <a:t>9/16/2012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3EBF2-B248-4783-83AD-D9DE96B478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B678B-967D-430E-8B9B-07CA4FD33D36}" type="datetimeFigureOut">
              <a:rPr lang="en-US" smtClean="0"/>
              <a:t>9/16/2012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3EBF2-B248-4783-83AD-D9DE96B478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3B678B-967D-430E-8B9B-07CA4FD33D36}" type="datetimeFigureOut">
              <a:rPr lang="en-US" smtClean="0"/>
              <a:t>9/16/2012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63EBF2-B248-4783-83AD-D9DE96B4786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28600" y="152400"/>
            <a:ext cx="8763000" cy="6477000"/>
          </a:xfrm>
          <a:prstGeom prst="rect">
            <a:avLst/>
          </a:prstGeom>
          <a:solidFill>
            <a:schemeClr val="accent3"/>
          </a:solidFill>
          <a:ln w="44450" cap="sq" cmpd="sng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 extrusionH="76200" contourW="12700" prstMaterial="plastic">
            <a:bevelT w="260350" prst="relaxedInset"/>
            <a:extrusionClr>
              <a:schemeClr val="tx2">
                <a:lumMod val="75000"/>
              </a:schemeClr>
            </a:extrusionClr>
            <a:contourClr>
              <a:schemeClr val="accent3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http://rainforestsgalore.pbworks.com/f/1272424832/image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685800"/>
            <a:ext cx="4116565" cy="51054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09600" y="533400"/>
            <a:ext cx="36576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u="sng" dirty="0" smtClean="0">
                <a:latin typeface="Century Gothic" pitchFamily="34" charset="0"/>
              </a:rPr>
              <a:t>BEFORE READING:</a:t>
            </a:r>
          </a:p>
          <a:p>
            <a:endParaRPr lang="en-US" sz="2400" dirty="0">
              <a:latin typeface="Century Gothic" pitchFamily="34" charset="0"/>
            </a:endParaRPr>
          </a:p>
          <a:p>
            <a:r>
              <a:rPr lang="en-US" sz="2400" dirty="0" smtClean="0">
                <a:latin typeface="Century Gothic" pitchFamily="34" charset="0"/>
              </a:rPr>
              <a:t>Before we read the book, let’s look closely at the illustrations and the cover.  </a:t>
            </a:r>
          </a:p>
          <a:p>
            <a:endParaRPr lang="en-US" sz="2400" dirty="0" smtClean="0">
              <a:latin typeface="Century Gothic" pitchFamily="34" charset="0"/>
            </a:endParaRPr>
          </a:p>
          <a:p>
            <a:r>
              <a:rPr lang="en-US" sz="2400" dirty="0" smtClean="0">
                <a:latin typeface="Century Gothic" pitchFamily="34" charset="0"/>
              </a:rPr>
              <a:t>In your journal, write a paragraph about what you predict the story will be about.  </a:t>
            </a:r>
          </a:p>
          <a:p>
            <a:endParaRPr lang="en-US" sz="2400" dirty="0" smtClean="0">
              <a:latin typeface="Century Gothic" pitchFamily="34" charset="0"/>
            </a:endParaRPr>
          </a:p>
          <a:p>
            <a:r>
              <a:rPr lang="en-US" sz="2400" dirty="0" smtClean="0">
                <a:latin typeface="Century Gothic" pitchFamily="34" charset="0"/>
              </a:rPr>
              <a:t>Which pictures helped you to make the predications? 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28600" y="152400"/>
            <a:ext cx="8763000" cy="6477000"/>
          </a:xfrm>
          <a:prstGeom prst="rect">
            <a:avLst/>
          </a:prstGeom>
          <a:solidFill>
            <a:schemeClr val="accent3"/>
          </a:solidFill>
          <a:ln w="44450" cap="sq" cmpd="sng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 extrusionH="76200" contourW="12700" prstMaterial="plastic">
            <a:bevelT w="260350" prst="relaxedInset"/>
            <a:extrusionClr>
              <a:schemeClr val="tx2">
                <a:lumMod val="75000"/>
              </a:schemeClr>
            </a:extrusionClr>
            <a:contourClr>
              <a:schemeClr val="accent3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http://rainforestsgalore.pbworks.com/f/1272424832/image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0235" y="762000"/>
            <a:ext cx="4116565" cy="51054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81000" y="228600"/>
            <a:ext cx="457200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u="sng" dirty="0" smtClean="0">
                <a:latin typeface="Century Gothic" pitchFamily="34" charset="0"/>
              </a:rPr>
              <a:t>DURING READING (Part 1):</a:t>
            </a:r>
          </a:p>
          <a:p>
            <a:endParaRPr lang="en-US" sz="2400" dirty="0">
              <a:latin typeface="Century Gothic" pitchFamily="34" charset="0"/>
            </a:endParaRPr>
          </a:p>
          <a:p>
            <a:r>
              <a:rPr lang="en-US" sz="2400" dirty="0" smtClean="0">
                <a:latin typeface="Century Gothic" pitchFamily="34" charset="0"/>
              </a:rPr>
              <a:t>Begin reading The Great Kapok Tree.</a:t>
            </a:r>
          </a:p>
          <a:p>
            <a:endParaRPr lang="en-US" sz="2400" dirty="0">
              <a:latin typeface="Century Gothic" pitchFamily="34" charset="0"/>
            </a:endParaRPr>
          </a:p>
          <a:p>
            <a:r>
              <a:rPr lang="en-US" sz="2400" dirty="0" smtClean="0">
                <a:latin typeface="Century Gothic" pitchFamily="34" charset="0"/>
              </a:rPr>
              <a:t>The animals in the book are trying to convince the man to agree with their point of view.  </a:t>
            </a:r>
            <a:endParaRPr lang="en-US" sz="2400" dirty="0">
              <a:latin typeface="Century Gothic" pitchFamily="34" charset="0"/>
            </a:endParaRPr>
          </a:p>
          <a:p>
            <a:endParaRPr lang="en-US" sz="2400" dirty="0" smtClean="0">
              <a:latin typeface="Century Gothic" pitchFamily="34" charset="0"/>
            </a:endParaRPr>
          </a:p>
          <a:p>
            <a:r>
              <a:rPr lang="en-US" sz="2400" dirty="0" smtClean="0">
                <a:latin typeface="Century Gothic" pitchFamily="34" charset="0"/>
              </a:rPr>
              <a:t>In your journal, record the arguments from each animal.</a:t>
            </a:r>
            <a:endParaRPr lang="en-US" sz="2400" dirty="0" smtClean="0">
              <a:latin typeface="Century Gothic" pitchFamily="34" charset="0"/>
            </a:endParaRPr>
          </a:p>
          <a:p>
            <a:endParaRPr lang="en-US" sz="2400" dirty="0">
              <a:latin typeface="Century Gothic" pitchFamily="34" charset="0"/>
            </a:endParaRPr>
          </a:p>
          <a:p>
            <a:r>
              <a:rPr lang="en-US" sz="2400" dirty="0" smtClean="0">
                <a:latin typeface="Century Gothic" pitchFamily="34" charset="0"/>
              </a:rPr>
              <a:t>Stop reading when the rainforest child speaks to the man.  </a:t>
            </a:r>
          </a:p>
          <a:p>
            <a:endParaRPr lang="en-US" sz="2400" dirty="0">
              <a:latin typeface="Century Gothic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28600" y="152400"/>
            <a:ext cx="8763000" cy="6477000"/>
          </a:xfrm>
          <a:prstGeom prst="rect">
            <a:avLst/>
          </a:prstGeom>
          <a:solidFill>
            <a:schemeClr val="accent3"/>
          </a:solidFill>
          <a:ln w="44450" cap="sq" cmpd="sng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 extrusionH="76200" contourW="12700" prstMaterial="plastic">
            <a:bevelT w="260350" prst="relaxedInset"/>
            <a:extrusionClr>
              <a:schemeClr val="tx2">
                <a:lumMod val="75000"/>
              </a:schemeClr>
            </a:extrusionClr>
            <a:contourClr>
              <a:schemeClr val="accent3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http://rainforestsgalore.pbworks.com/f/1272424832/image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0235" y="762000"/>
            <a:ext cx="4116565" cy="51054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57200" y="1066800"/>
            <a:ext cx="3962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u="sng" dirty="0" smtClean="0">
                <a:latin typeface="Century Gothic" pitchFamily="34" charset="0"/>
              </a:rPr>
              <a:t>AFTER READING (Part 1):</a:t>
            </a:r>
          </a:p>
          <a:p>
            <a:endParaRPr lang="en-US" sz="2400" dirty="0">
              <a:latin typeface="Century Gothic" pitchFamily="34" charset="0"/>
            </a:endParaRPr>
          </a:p>
          <a:p>
            <a:r>
              <a:rPr lang="en-US" sz="2400" dirty="0" smtClean="0">
                <a:latin typeface="Century Gothic" pitchFamily="34" charset="0"/>
              </a:rPr>
              <a:t>Review your list of reasons from the animals.  </a:t>
            </a:r>
          </a:p>
          <a:p>
            <a:endParaRPr lang="en-US" sz="2400" dirty="0">
              <a:latin typeface="Century Gothic" pitchFamily="34" charset="0"/>
            </a:endParaRPr>
          </a:p>
          <a:p>
            <a:r>
              <a:rPr lang="en-US" sz="2400" dirty="0" smtClean="0">
                <a:latin typeface="Century Gothic" pitchFamily="34" charset="0"/>
              </a:rPr>
              <a:t>Write a persuasive letter to the man telling him what you think he should do when he wakes up.</a:t>
            </a:r>
          </a:p>
          <a:p>
            <a:endParaRPr lang="en-US" sz="2400" dirty="0">
              <a:latin typeface="Century Gothic" pitchFamily="34" charset="0"/>
            </a:endParaRPr>
          </a:p>
          <a:p>
            <a:endParaRPr lang="en-US" sz="2400" dirty="0" smtClean="0">
              <a:latin typeface="Century Gothic" pitchFamily="34" charset="0"/>
            </a:endParaRPr>
          </a:p>
          <a:p>
            <a:endParaRPr lang="en-US" sz="2400" dirty="0">
              <a:latin typeface="Century Gothic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28600" y="152400"/>
            <a:ext cx="8763000" cy="6477000"/>
          </a:xfrm>
          <a:prstGeom prst="rect">
            <a:avLst/>
          </a:prstGeom>
          <a:solidFill>
            <a:schemeClr val="accent3"/>
          </a:solidFill>
          <a:ln w="44450" cap="sq" cmpd="sng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 extrusionH="76200" contourW="12700" prstMaterial="plastic">
            <a:bevelT w="260350" prst="relaxedInset"/>
            <a:extrusionClr>
              <a:schemeClr val="tx2">
                <a:lumMod val="75000"/>
              </a:schemeClr>
            </a:extrusionClr>
            <a:contourClr>
              <a:schemeClr val="accent3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http://rainforestsgalore.pbworks.com/f/1272424832/image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0235" y="762000"/>
            <a:ext cx="4116565" cy="51054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57200" y="1066800"/>
            <a:ext cx="3962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u="sng" dirty="0" smtClean="0">
                <a:latin typeface="Century Gothic" pitchFamily="34" charset="0"/>
              </a:rPr>
              <a:t>DURING READING Part 2:</a:t>
            </a:r>
          </a:p>
          <a:p>
            <a:endParaRPr lang="en-US" sz="2400" dirty="0">
              <a:latin typeface="Century Gothic" pitchFamily="34" charset="0"/>
            </a:endParaRPr>
          </a:p>
          <a:p>
            <a:r>
              <a:rPr lang="en-US" sz="2400" dirty="0" smtClean="0">
                <a:latin typeface="Century Gothic" pitchFamily="34" charset="0"/>
              </a:rPr>
              <a:t>Read the ending of the story.  </a:t>
            </a:r>
          </a:p>
          <a:p>
            <a:endParaRPr lang="en-US" sz="2400" dirty="0">
              <a:latin typeface="Century Gothic" pitchFamily="34" charset="0"/>
            </a:endParaRPr>
          </a:p>
          <a:p>
            <a:r>
              <a:rPr lang="en-US" sz="2400" dirty="0" smtClean="0">
                <a:latin typeface="Century Gothic" pitchFamily="34" charset="0"/>
              </a:rPr>
              <a:t>What did the sleeping man decide to do?</a:t>
            </a:r>
          </a:p>
          <a:p>
            <a:endParaRPr lang="en-US" sz="2400" dirty="0">
              <a:latin typeface="Century Gothic" pitchFamily="34" charset="0"/>
            </a:endParaRPr>
          </a:p>
          <a:p>
            <a:r>
              <a:rPr lang="en-US" sz="2400" dirty="0" smtClean="0">
                <a:latin typeface="Century Gothic" pitchFamily="34" charset="0"/>
              </a:rPr>
              <a:t>How does this compare to the predications that you made in your journal before reading?</a:t>
            </a:r>
            <a:endParaRPr lang="en-US" sz="2400" dirty="0">
              <a:latin typeface="Century Gothic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28600" y="152400"/>
            <a:ext cx="8763000" cy="6477000"/>
          </a:xfrm>
          <a:prstGeom prst="rect">
            <a:avLst/>
          </a:prstGeom>
          <a:solidFill>
            <a:schemeClr val="accent3"/>
          </a:solidFill>
          <a:ln w="44450" cap="sq" cmpd="sng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 extrusionH="76200" contourW="12700" prstMaterial="plastic">
            <a:bevelT w="260350" prst="relaxedInset"/>
            <a:extrusionClr>
              <a:schemeClr val="tx2">
                <a:lumMod val="75000"/>
              </a:schemeClr>
            </a:extrusionClr>
            <a:contourClr>
              <a:schemeClr val="accent3">
                <a:lumMod val="5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http://rainforestsgalore.pbworks.com/f/1272424832/image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0235" y="762000"/>
            <a:ext cx="4116565" cy="51054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57200" y="1066800"/>
            <a:ext cx="39624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u="sng" dirty="0" smtClean="0">
                <a:latin typeface="Century Gothic" pitchFamily="34" charset="0"/>
              </a:rPr>
              <a:t>AFTER READING Part 2:</a:t>
            </a:r>
          </a:p>
          <a:p>
            <a:endParaRPr lang="en-US" sz="2400" dirty="0">
              <a:latin typeface="Century Gothic" pitchFamily="34" charset="0"/>
            </a:endParaRPr>
          </a:p>
          <a:p>
            <a:endParaRPr lang="en-US" sz="2400" dirty="0">
              <a:latin typeface="Century Gothic" pitchFamily="34" charset="0"/>
            </a:endParaRPr>
          </a:p>
          <a:p>
            <a:r>
              <a:rPr lang="en-US" sz="2400" dirty="0" smtClean="0">
                <a:latin typeface="Century Gothic" pitchFamily="34" charset="0"/>
              </a:rPr>
              <a:t>How does the plot of the story compare to the predications that you made in your journal before reading?</a:t>
            </a:r>
            <a:endParaRPr lang="en-US" sz="2400" dirty="0">
              <a:latin typeface="Century Gothic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196</Words>
  <Application>Microsoft Office PowerPoint</Application>
  <PresentationFormat>On-screen Show (4:3)</PresentationFormat>
  <Paragraphs>33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Slide 2</vt:lpstr>
      <vt:lpstr>Slide 3</vt:lpstr>
      <vt:lpstr>Slide 4</vt:lpstr>
      <vt:lpstr>Slide 5</vt:lpstr>
    </vt:vector>
  </TitlesOfParts>
  <Company>Randolph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lgarrison</dc:creator>
  <cp:lastModifiedBy>lgarrison</cp:lastModifiedBy>
  <cp:revision>3</cp:revision>
  <dcterms:created xsi:type="dcterms:W3CDTF">2012-09-16T13:12:30Z</dcterms:created>
  <dcterms:modified xsi:type="dcterms:W3CDTF">2012-09-16T13:30:28Z</dcterms:modified>
</cp:coreProperties>
</file>